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68c74356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68c74356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56837beb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56837be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56837beb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56837beb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56837beb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56837beb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5dc0f678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5dc0f67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f9eaf47d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f9eaf47d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f9eaf47d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f9eaf47d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f9eaf47d6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f9eaf47d6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f9eaf47d6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f9eaf47d6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f9eaf47d6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f9eaf47d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f9eaf47d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f9eaf47d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f9eaf47d6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f9eaf47d6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f9eaf47d6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cf9eaf47d6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5dc0f678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5dc0f678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f9eaf47d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f9eaf47d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f9eaf47d6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f9eaf47d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5dc0f67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5dc0f67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611e2f1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611e2f1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5dc0f67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5dc0f67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68c74356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68c74356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68c74356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68c74356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statista.com/statistics/1265891/ethereum-energy-consumption-transaction-comparison-visa/" TargetMode="External"/><Relationship Id="rId4" Type="http://schemas.openxmlformats.org/officeDocument/2006/relationships/hyperlink" Target="https://www.theverge.com/2021/3/15/22328203/nft-cryptoart-ethereum-blockchain-climate-change" TargetMode="External"/><Relationship Id="rId10" Type="http://schemas.openxmlformats.org/officeDocument/2006/relationships/hyperlink" Target="https://electricityplans.com/kwh-kilowatt-hour-can-power/" TargetMode="External"/><Relationship Id="rId9" Type="http://schemas.openxmlformats.org/officeDocument/2006/relationships/hyperlink" Target="https://ethereum.org/en/" TargetMode="External"/><Relationship Id="rId5" Type="http://schemas.openxmlformats.org/officeDocument/2006/relationships/hyperlink" Target="https://www.theverge.com/22310188/nft-explainer-what-is-blockchain-crypto-art-faq" TargetMode="External"/><Relationship Id="rId6" Type="http://schemas.openxmlformats.org/officeDocument/2006/relationships/hyperlink" Target="https://adamfard.com/blog/nfts-21-examples" TargetMode="External"/><Relationship Id="rId7" Type="http://schemas.openxmlformats.org/officeDocument/2006/relationships/hyperlink" Target="https://hbr.org/2021/11/how-nfts-create-value#:~:text=As%20the%20name%20%E2%80%9Cnon%2Dfungible,the%20history%20of%20prior%20ownership" TargetMode="External"/><Relationship Id="rId8" Type="http://schemas.openxmlformats.org/officeDocument/2006/relationships/hyperlink" Target="https://en.wikipedia.org/wiki/Non-fungible_token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NFTS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by Alexis McGuire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Accounts Cont. </a:t>
            </a: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1052550" y="14484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An external account can send messages/transactions to other external accounts and contract accounts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By creating and signing transactions using its private key 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Contract accounts cannot initiate transactions by themselves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Can only fire transactions in response to other transactions they’ve received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Any action that occurs on the Ethereum </a:t>
            </a:r>
            <a:r>
              <a:rPr lang="en" sz="1700"/>
              <a:t>blockchain</a:t>
            </a:r>
            <a:r>
              <a:rPr lang="en" sz="1700"/>
              <a:t> is always set in motion by externally controlled accounts transactions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Blockchain: POW</a:t>
            </a:r>
            <a:endParaRPr/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284700" y="1200150"/>
            <a:ext cx="5841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There is typically only one ethereum blockchain that everyone “believes in” </a:t>
            </a:r>
            <a:endParaRPr sz="16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One long blockchain containing all of the information</a:t>
            </a:r>
            <a:endParaRPr sz="14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Having multiple chains would ruin the system due to it being impossible to agree on which </a:t>
            </a:r>
            <a:r>
              <a:rPr lang="en" sz="1600"/>
              <a:t>state</a:t>
            </a:r>
            <a:r>
              <a:rPr lang="en" sz="1600"/>
              <a:t> was the </a:t>
            </a:r>
            <a:r>
              <a:rPr lang="en" sz="1600"/>
              <a:t>correct</a:t>
            </a:r>
            <a:r>
              <a:rPr lang="en" sz="1600"/>
              <a:t> one</a:t>
            </a:r>
            <a:endParaRPr sz="16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If they were to diverge, you might own 10 coins on one, 20 on another and 40 on another</a:t>
            </a:r>
            <a:endParaRPr sz="14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This would make it so no one could </a:t>
            </a:r>
            <a:r>
              <a:rPr lang="en" sz="1400"/>
              <a:t>determine which one is “valid”</a:t>
            </a:r>
            <a:endParaRPr sz="14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Whenever multiple paths are generated due to two miners trying to insert information at the same time a “Fork” occurs</a:t>
            </a:r>
            <a:endParaRPr sz="1600"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We want to avoid forks because they mess with the system and make users choose what chain they “believe in”</a:t>
            </a:r>
            <a:endParaRPr sz="1400"/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600" y="1002875"/>
            <a:ext cx="2817626" cy="163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 and Forks cont. </a:t>
            </a:r>
            <a:endParaRPr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691775" y="14186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</a:t>
            </a:r>
            <a:r>
              <a:rPr lang="en" sz="1500"/>
              <a:t>determine which chain is the most valid it uses the “GHOST protocol”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Greedy, Heaviest, Observed, Subtree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It says that we pick the path that has the most done on it 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The most blocks in the chain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do this it looks at the block number fo the most recent block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Not counting the starting, or Genesis, block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The Genesis block starts at 0  and has no information so its not counted 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higher the block number, the longer the chain is and the greater the mining effort to get to that number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uses this reasoning to agree on the “Canonical blockchain”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Forks Cont.</a:t>
            </a:r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27" y="1307852"/>
            <a:ext cx="8214476" cy="22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/>
        </p:nvSpPr>
        <p:spPr>
          <a:xfrm>
            <a:off x="1896550" y="3932100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full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Ethereum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blockchain.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</a:t>
            </a:r>
            <a:r>
              <a:rPr lang="en"/>
              <a:t> Blockchain vs “Typical” Blockchain</a:t>
            </a:r>
            <a:endParaRPr/>
          </a:p>
        </p:txBody>
      </p:sp>
      <p:sp>
        <p:nvSpPr>
          <p:cNvPr id="220" name="Google Shape;220;p26"/>
          <p:cNvSpPr txBox="1"/>
          <p:nvPr>
            <p:ph idx="1" type="body"/>
          </p:nvPr>
        </p:nvSpPr>
        <p:spPr>
          <a:xfrm>
            <a:off x="1297500" y="1370275"/>
            <a:ext cx="7038900" cy="31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ethereum blockchain runs off of </a:t>
            </a:r>
            <a:r>
              <a:rPr lang="en" sz="1700"/>
              <a:t>ethereum to power everything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While a typical blockchain is a database of information 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Ethereum blockchain uses the framework of a blockchain in order to turn transactions into digital tokens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Ethereum blockchains need to be “validated” in order to become part of the chain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Blocks only need to be filled in order to become part of the overall blockchain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Ethereum needs specialized accounts in order to do transactions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multiple people insert information into the system, Forks occur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Ethereum has a specific protocol for this 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For verification</a:t>
            </a:r>
            <a:endParaRPr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they bad for the environment?</a:t>
            </a:r>
            <a:endParaRPr/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Due to the energy amount </a:t>
            </a:r>
            <a:r>
              <a:rPr lang="en" sz="1800"/>
              <a:t>ethereum</a:t>
            </a:r>
            <a:r>
              <a:rPr lang="en" sz="1800"/>
              <a:t> takes, it wastes a lot of energy to buy and sell NFTs.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Takes a lot of power to run the servers that run the cryptocurrency banks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insane amount of energy can contribute to the global impact that’s already </a:t>
            </a:r>
            <a:r>
              <a:rPr lang="en" sz="1800"/>
              <a:t>affecting</a:t>
            </a:r>
            <a:r>
              <a:rPr lang="en" sz="1800"/>
              <a:t> the environment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Climate change, pollution, etc. 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energy do they take up?</a:t>
            </a:r>
            <a:endParaRPr/>
          </a:p>
        </p:txBody>
      </p:sp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According</a:t>
            </a:r>
            <a:r>
              <a:rPr lang="en" sz="1900"/>
              <a:t> to Statistica </a:t>
            </a:r>
            <a:br>
              <a:rPr lang="en" sz="1900"/>
            </a:b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1 Ethereum transaction = 178.89 kilowatt-hours of power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100,000 VISA transactions = 148.63 kilowatt-hours of power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energy do they take up?</a:t>
            </a:r>
            <a:endParaRPr/>
          </a:p>
        </p:txBody>
      </p:sp>
      <p:sp>
        <p:nvSpPr>
          <p:cNvPr id="238" name="Google Shape;238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 average people pay around 12.87¢/kWh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average household uses around 28.9 kWh/day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So around $3/day towards electricity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lang="en" sz="1800"/>
              <a:t>178.89 kilowatt-hours of power an ethereum for a single transaction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Could fuel the average household for around a week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Around $23 dollars in electricity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it matter?</a:t>
            </a:r>
            <a:endParaRPr/>
          </a:p>
        </p:txBody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1167200" y="1034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All of these </a:t>
            </a:r>
            <a:r>
              <a:rPr lang="en" sz="2200"/>
              <a:t>numbers add up very quickly over time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For Example</a:t>
            </a:r>
            <a:endParaRPr sz="2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William Shatner had a series of memorabilia NFTs in 2020 of photos from his career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In 9 minutes he sold 125,000 units of these photos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125,000 x 178.89 = 22,361,250 kWh 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This multiplied by the average cost of a kWh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288,236,512.5 / 100 (cents/dollar) =~ $2,882,365.125 </a:t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it matter? cont.</a:t>
            </a:r>
            <a:endParaRPr/>
          </a:p>
        </p:txBody>
      </p:sp>
      <p:sp>
        <p:nvSpPr>
          <p:cNvPr id="250" name="Google Shape;250;p31"/>
          <p:cNvSpPr txBox="1"/>
          <p:nvPr>
            <p:ph idx="1" type="body"/>
          </p:nvPr>
        </p:nvSpPr>
        <p:spPr>
          <a:xfrm>
            <a:off x="349900" y="1307850"/>
            <a:ext cx="5702700" cy="3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This number also compared to the average household every day</a:t>
            </a:r>
            <a:endParaRPr sz="19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900"/>
              <a:t>22,361,250 /28.9 kWh</a:t>
            </a:r>
            <a:r>
              <a:rPr lang="en" sz="1200"/>
              <a:t>  </a:t>
            </a:r>
            <a:r>
              <a:rPr lang="en" sz="1700"/>
              <a:t>=</a:t>
            </a:r>
            <a:r>
              <a:rPr lang="en" sz="1900"/>
              <a:t> ~773,745.67 days to run the average household</a:t>
            </a:r>
            <a:endParaRPr sz="19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of this energy for a fraction of one campaign of NFTs that can be right clicked and saved for free</a:t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1825" y="686975"/>
            <a:ext cx="2563524" cy="358892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1"/>
          <p:cNvSpPr txBox="1"/>
          <p:nvPr/>
        </p:nvSpPr>
        <p:spPr>
          <a:xfrm>
            <a:off x="6111838" y="4453550"/>
            <a:ext cx="256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One of the NFTs that I literally right clicked for free to put here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NFTs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“non-</a:t>
            </a:r>
            <a:r>
              <a:rPr lang="en" sz="2000"/>
              <a:t>fungible</a:t>
            </a:r>
            <a:r>
              <a:rPr lang="en" sz="2000"/>
              <a:t>” token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unit of data stored on a digital ledger 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Uses a </a:t>
            </a:r>
            <a:r>
              <a:rPr i="1" lang="en" sz="1800"/>
              <a:t>ethereum blockchain</a:t>
            </a:r>
            <a:r>
              <a:rPr lang="en" sz="1800"/>
              <a:t> 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Makes it possible to prove who owns the NFT 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Anything digital can be an NFT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Music, videos, GIF, photos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Mainly used for </a:t>
            </a:r>
            <a:r>
              <a:rPr lang="en" sz="2000"/>
              <a:t>Digital</a:t>
            </a:r>
            <a:r>
              <a:rPr lang="en" sz="2000"/>
              <a:t> Art at the moment.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</a:t>
            </a:r>
            <a:r>
              <a:rPr lang="en"/>
              <a:t>NFTs</a:t>
            </a:r>
            <a:r>
              <a:rPr lang="en"/>
              <a:t> fail as a concept?</a:t>
            </a:r>
            <a:endParaRPr/>
          </a:p>
        </p:txBody>
      </p:sp>
      <p:sp>
        <p:nvSpPr>
          <p:cNvPr id="258" name="Google Shape;258;p32"/>
          <p:cNvSpPr txBox="1"/>
          <p:nvPr>
            <p:ph idx="1" type="body"/>
          </p:nvPr>
        </p:nvSpPr>
        <p:spPr>
          <a:xfrm>
            <a:off x="1196300" y="1409500"/>
            <a:ext cx="7140000" cy="30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Digital is not a physical object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In terms of Art NFTs, the copy of the art  is just as valuable as the original one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The “Right-Click”</a:t>
            </a:r>
            <a:endParaRPr sz="21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Anyone can right click on a digital file and save them as your own without paying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I’ve done this several times just for this presentation 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264" name="Google Shape;264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556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805">
                <a:latin typeface="Arial"/>
                <a:ea typeface="Arial"/>
                <a:cs typeface="Arial"/>
                <a:sym typeface="Arial"/>
              </a:rPr>
              <a:t>Best, Raynor de. “Ethereum Energy Consumption 2021.” </a:t>
            </a:r>
            <a:r>
              <a:rPr i="1" lang="en" sz="805">
                <a:latin typeface="Arial"/>
                <a:ea typeface="Arial"/>
                <a:cs typeface="Arial"/>
                <a:sym typeface="Arial"/>
              </a:rPr>
              <a:t>Statista</a:t>
            </a:r>
            <a:r>
              <a:rPr lang="en" sz="805">
                <a:latin typeface="Arial"/>
                <a:ea typeface="Arial"/>
                <a:cs typeface="Arial"/>
                <a:sym typeface="Arial"/>
              </a:rPr>
              <a:t>, Statista, 21 Oct. 2021, </a:t>
            </a:r>
            <a:r>
              <a:rPr lang="en" sz="805" u="sng">
                <a:latin typeface="Arial"/>
                <a:ea typeface="Arial"/>
                <a:cs typeface="Arial"/>
                <a:sym typeface="Arial"/>
                <a:hlinkClick r:id="rId3"/>
              </a:rPr>
              <a:t>https://www.statista.com/statistics/1265891/ethereum-energy-consumption-transaction-comparison-visa/</a:t>
            </a:r>
            <a:r>
              <a:rPr lang="en" sz="805">
                <a:latin typeface="Arial"/>
                <a:ea typeface="Arial"/>
                <a:cs typeface="Arial"/>
                <a:sym typeface="Arial"/>
              </a:rPr>
              <a:t>. </a:t>
            </a:r>
            <a:endParaRPr sz="805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805">
                <a:latin typeface="Arial"/>
                <a:ea typeface="Arial"/>
                <a:cs typeface="Arial"/>
                <a:sym typeface="Arial"/>
              </a:rPr>
              <a:t>Calma, Justine. “The Climate Controversy Swirling Around NFTs.” </a:t>
            </a:r>
            <a:r>
              <a:rPr i="1" lang="en" sz="805">
                <a:latin typeface="Arial"/>
                <a:ea typeface="Arial"/>
                <a:cs typeface="Arial"/>
                <a:sym typeface="Arial"/>
              </a:rPr>
              <a:t>The Verge</a:t>
            </a:r>
            <a:r>
              <a:rPr lang="en" sz="805">
                <a:latin typeface="Arial"/>
                <a:ea typeface="Arial"/>
                <a:cs typeface="Arial"/>
                <a:sym typeface="Arial"/>
              </a:rPr>
              <a:t>, The Verge, 15 Mar. 2021, </a:t>
            </a:r>
            <a:r>
              <a:rPr lang="en" sz="805" u="sng">
                <a:latin typeface="Arial"/>
                <a:ea typeface="Arial"/>
                <a:cs typeface="Arial"/>
                <a:sym typeface="Arial"/>
                <a:hlinkClick r:id="rId4"/>
              </a:rPr>
              <a:t>https://www.theverge.com/2021/3/15/22328203/nft-cryptoart-ethereum-blockchain-climate-change</a:t>
            </a:r>
            <a:r>
              <a:rPr lang="en" sz="805">
                <a:latin typeface="Arial"/>
                <a:ea typeface="Arial"/>
                <a:cs typeface="Arial"/>
                <a:sym typeface="Arial"/>
              </a:rPr>
              <a:t>. </a:t>
            </a:r>
            <a:endParaRPr sz="805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805">
                <a:latin typeface="Arial"/>
                <a:ea typeface="Arial"/>
                <a:cs typeface="Arial"/>
                <a:sym typeface="Arial"/>
              </a:rPr>
              <a:t>Clark, Mitchell. “NFTs, Explained.” </a:t>
            </a:r>
            <a:r>
              <a:rPr i="1" lang="en" sz="805">
                <a:latin typeface="Arial"/>
                <a:ea typeface="Arial"/>
                <a:cs typeface="Arial"/>
                <a:sym typeface="Arial"/>
              </a:rPr>
              <a:t>The Verge</a:t>
            </a:r>
            <a:r>
              <a:rPr lang="en" sz="805">
                <a:latin typeface="Arial"/>
                <a:ea typeface="Arial"/>
                <a:cs typeface="Arial"/>
                <a:sym typeface="Arial"/>
              </a:rPr>
              <a:t>, The Verge, 3 Mar. 2021, </a:t>
            </a:r>
            <a:r>
              <a:rPr lang="en" sz="805" u="sng">
                <a:latin typeface="Arial"/>
                <a:ea typeface="Arial"/>
                <a:cs typeface="Arial"/>
                <a:sym typeface="Arial"/>
                <a:hlinkClick r:id="rId5"/>
              </a:rPr>
              <a:t>https://www.theverge.com/22310188/nft-explainer-what-is-blockchain-crypto-art-faq</a:t>
            </a:r>
            <a:r>
              <a:rPr lang="en" sz="805">
                <a:latin typeface="Arial"/>
                <a:ea typeface="Arial"/>
                <a:cs typeface="Arial"/>
                <a:sym typeface="Arial"/>
              </a:rPr>
              <a:t>. </a:t>
            </a:r>
            <a:endParaRPr sz="805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805">
                <a:latin typeface="Arial"/>
                <a:ea typeface="Arial"/>
                <a:cs typeface="Arial"/>
                <a:sym typeface="Arial"/>
              </a:rPr>
              <a:t>Fard, Adam. “21 Examples of NFTs and How to Get Inspired By Them.” </a:t>
            </a:r>
            <a:r>
              <a:rPr i="1" lang="en" sz="805">
                <a:latin typeface="Arial"/>
                <a:ea typeface="Arial"/>
                <a:cs typeface="Arial"/>
                <a:sym typeface="Arial"/>
              </a:rPr>
              <a:t>Adam Fard UX Studio | UI UX Design for Startups &amp; Leading Brands</a:t>
            </a:r>
            <a:r>
              <a:rPr lang="en" sz="805">
                <a:latin typeface="Arial"/>
                <a:ea typeface="Arial"/>
                <a:cs typeface="Arial"/>
                <a:sym typeface="Arial"/>
              </a:rPr>
              <a:t>, 2021, </a:t>
            </a:r>
            <a:r>
              <a:rPr lang="en" sz="805" u="sng">
                <a:latin typeface="Arial"/>
                <a:ea typeface="Arial"/>
                <a:cs typeface="Arial"/>
                <a:sym typeface="Arial"/>
                <a:hlinkClick r:id="rId6"/>
              </a:rPr>
              <a:t>https://adamfard.com/blog/nfts-21-examples</a:t>
            </a:r>
            <a:r>
              <a:rPr lang="en" sz="805">
                <a:latin typeface="Arial"/>
                <a:ea typeface="Arial"/>
                <a:cs typeface="Arial"/>
                <a:sym typeface="Arial"/>
              </a:rPr>
              <a:t>. </a:t>
            </a:r>
            <a:endParaRPr sz="805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805">
                <a:latin typeface="Arial"/>
                <a:ea typeface="Arial"/>
                <a:cs typeface="Arial"/>
                <a:sym typeface="Arial"/>
              </a:rPr>
              <a:t>Kaczynski, Steve, and Scott Duke Kominers. “How NFTs Create Value.” </a:t>
            </a:r>
            <a:r>
              <a:rPr i="1" lang="en" sz="805">
                <a:latin typeface="Arial"/>
                <a:ea typeface="Arial"/>
                <a:cs typeface="Arial"/>
                <a:sym typeface="Arial"/>
              </a:rPr>
              <a:t>Harvard Business Review</a:t>
            </a:r>
            <a:r>
              <a:rPr lang="en" sz="805">
                <a:latin typeface="Arial"/>
                <a:ea typeface="Arial"/>
                <a:cs typeface="Arial"/>
                <a:sym typeface="Arial"/>
              </a:rPr>
              <a:t>, Harvard Buisness Review, 10 Nov. 2021, </a:t>
            </a:r>
            <a:r>
              <a:rPr lang="en" sz="805" u="sng">
                <a:latin typeface="Arial"/>
                <a:ea typeface="Arial"/>
                <a:cs typeface="Arial"/>
                <a:sym typeface="Arial"/>
                <a:hlinkClick r:id="rId7"/>
              </a:rPr>
              <a:t>https://hbr.org/2021/11/how-nfts-create-value#:~:text=As%20the%20name%20%E2%80%9Cnon%2Dfungible,the%20history%20of%20prior%20ownership</a:t>
            </a:r>
            <a:r>
              <a:rPr lang="en" sz="805">
                <a:latin typeface="Arial"/>
                <a:ea typeface="Arial"/>
                <a:cs typeface="Arial"/>
                <a:sym typeface="Arial"/>
              </a:rPr>
              <a:t>.  </a:t>
            </a:r>
            <a:endParaRPr sz="805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805">
                <a:latin typeface="Arial"/>
                <a:ea typeface="Arial"/>
                <a:cs typeface="Arial"/>
                <a:sym typeface="Arial"/>
              </a:rPr>
              <a:t>“Non-Fungible Token.” </a:t>
            </a:r>
            <a:r>
              <a:rPr i="1" lang="en" sz="805">
                <a:latin typeface="Arial"/>
                <a:ea typeface="Arial"/>
                <a:cs typeface="Arial"/>
                <a:sym typeface="Arial"/>
              </a:rPr>
              <a:t>Wikipedia</a:t>
            </a:r>
            <a:r>
              <a:rPr lang="en" sz="805">
                <a:latin typeface="Arial"/>
                <a:ea typeface="Arial"/>
                <a:cs typeface="Arial"/>
                <a:sym typeface="Arial"/>
              </a:rPr>
              <a:t>, Wikimedia Foundation, 29 Nov. 2021, </a:t>
            </a:r>
            <a:r>
              <a:rPr lang="en" sz="805" u="sng">
                <a:latin typeface="Arial"/>
                <a:ea typeface="Arial"/>
                <a:cs typeface="Arial"/>
                <a:sym typeface="Arial"/>
                <a:hlinkClick r:id="rId8"/>
              </a:rPr>
              <a:t>https://en.wikipedia.org/wiki/Non-fungible_token</a:t>
            </a:r>
            <a:r>
              <a:rPr lang="en" sz="805">
                <a:latin typeface="Arial"/>
                <a:ea typeface="Arial"/>
                <a:cs typeface="Arial"/>
                <a:sym typeface="Arial"/>
              </a:rPr>
              <a:t>. </a:t>
            </a:r>
            <a:endParaRPr sz="805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805">
                <a:latin typeface="Arial"/>
                <a:ea typeface="Arial"/>
                <a:cs typeface="Arial"/>
                <a:sym typeface="Arial"/>
              </a:rPr>
              <a:t>“Welcome to Ethereum.” </a:t>
            </a:r>
            <a:r>
              <a:rPr i="1" lang="en" sz="805">
                <a:latin typeface="Arial"/>
                <a:ea typeface="Arial"/>
                <a:cs typeface="Arial"/>
                <a:sym typeface="Arial"/>
              </a:rPr>
              <a:t>Ethereum.org</a:t>
            </a:r>
            <a:r>
              <a:rPr lang="en" sz="805">
                <a:latin typeface="Arial"/>
                <a:ea typeface="Arial"/>
                <a:cs typeface="Arial"/>
                <a:sym typeface="Arial"/>
              </a:rPr>
              <a:t>, Ethereum.org, </a:t>
            </a:r>
            <a:r>
              <a:rPr lang="en" sz="805" u="sng">
                <a:latin typeface="Arial"/>
                <a:ea typeface="Arial"/>
                <a:cs typeface="Arial"/>
                <a:sym typeface="Arial"/>
                <a:hlinkClick r:id="rId9"/>
              </a:rPr>
              <a:t>https://ethereum.org/en/</a:t>
            </a:r>
            <a:r>
              <a:rPr lang="en" sz="805">
                <a:latin typeface="Arial"/>
                <a:ea typeface="Arial"/>
                <a:cs typeface="Arial"/>
                <a:sym typeface="Arial"/>
              </a:rPr>
              <a:t>. </a:t>
            </a:r>
            <a:endParaRPr sz="805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805">
                <a:latin typeface="Arial"/>
                <a:ea typeface="Arial"/>
                <a:cs typeface="Arial"/>
                <a:sym typeface="Arial"/>
              </a:rPr>
              <a:t>“What Is a Kilowatt-Hour (Kwh) and What Can It Power?” </a:t>
            </a:r>
            <a:r>
              <a:rPr i="1" lang="en" sz="805">
                <a:latin typeface="Arial"/>
                <a:ea typeface="Arial"/>
                <a:cs typeface="Arial"/>
                <a:sym typeface="Arial"/>
              </a:rPr>
              <a:t>ElectricityPlans</a:t>
            </a:r>
            <a:r>
              <a:rPr lang="en" sz="805">
                <a:latin typeface="Arial"/>
                <a:ea typeface="Arial"/>
                <a:cs typeface="Arial"/>
                <a:sym typeface="Arial"/>
              </a:rPr>
              <a:t>, ElectricityPlans, 2021, </a:t>
            </a:r>
            <a:r>
              <a:rPr lang="en" sz="805" u="sng">
                <a:latin typeface="Arial"/>
                <a:ea typeface="Arial"/>
                <a:cs typeface="Arial"/>
                <a:sym typeface="Arial"/>
                <a:hlinkClick r:id="rId10"/>
              </a:rPr>
              <a:t>https://electricityplans.com/kwh-kilowatt-hour-can-power/</a:t>
            </a:r>
            <a:r>
              <a:rPr lang="en" sz="805">
                <a:latin typeface="Arial"/>
                <a:ea typeface="Arial"/>
                <a:cs typeface="Arial"/>
                <a:sym typeface="Arial"/>
              </a:rPr>
              <a:t>. </a:t>
            </a:r>
            <a:endParaRPr sz="805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80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914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 Cont.</a:t>
            </a:r>
            <a:endParaRPr/>
          </a:p>
        </p:txBody>
      </p:sp>
      <p:sp>
        <p:nvSpPr>
          <p:cNvPr id="270" name="Google Shape;270;p34"/>
          <p:cNvSpPr txBox="1"/>
          <p:nvPr>
            <p:ph idx="1" type="body"/>
          </p:nvPr>
        </p:nvSpPr>
        <p:spPr>
          <a:xfrm>
            <a:off x="940025" y="1307850"/>
            <a:ext cx="7038900" cy="30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915">
                <a:latin typeface="Arial"/>
                <a:ea typeface="Arial"/>
                <a:cs typeface="Arial"/>
                <a:sym typeface="Arial"/>
              </a:rPr>
              <a:t>Casale-Brunet, S., et al. “Networks of Ethereum Non-Fungible Tokens: A Graph-Based Analysis of the ERC-721 Ecosystem.” </a:t>
            </a:r>
            <a:r>
              <a:rPr i="1" lang="en" sz="3915">
                <a:latin typeface="Arial"/>
                <a:ea typeface="Arial"/>
                <a:cs typeface="Arial"/>
                <a:sym typeface="Arial"/>
              </a:rPr>
              <a:t>Arxiv.org</a:t>
            </a:r>
            <a:r>
              <a:rPr lang="en" sz="3915">
                <a:latin typeface="Arial"/>
                <a:ea typeface="Arial"/>
                <a:cs typeface="Arial"/>
                <a:sym typeface="Arial"/>
              </a:rPr>
              <a:t>, Biomathematics and Statistics Scotland, United Kingdom2 DegenData.io, PinkSwanTrading Inc., United States of America3, 24 Oct. 2021, https://arxiv.org/pdf/2110.12545.pdf. </a:t>
            </a:r>
            <a:endParaRPr sz="3915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915">
                <a:latin typeface="Arial"/>
                <a:ea typeface="Arial"/>
                <a:cs typeface="Arial"/>
                <a:sym typeface="Arial"/>
              </a:rPr>
              <a:t>“The Network Effect of NFT.” </a:t>
            </a:r>
            <a:r>
              <a:rPr i="1" lang="en" sz="3915">
                <a:latin typeface="Arial"/>
                <a:ea typeface="Arial"/>
                <a:cs typeface="Arial"/>
                <a:sym typeface="Arial"/>
              </a:rPr>
              <a:t>Networks</a:t>
            </a:r>
            <a:r>
              <a:rPr lang="en" sz="3915">
                <a:latin typeface="Arial"/>
                <a:ea typeface="Arial"/>
                <a:cs typeface="Arial"/>
                <a:sym typeface="Arial"/>
              </a:rPr>
              <a:t>, Cornell University, 2 Nov. 2021, https://blogs.cornell.edu/info2040/2021/11/02/the-network-effect-of-nfts/. </a:t>
            </a:r>
            <a:endParaRPr sz="3915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915">
                <a:latin typeface="Arial"/>
                <a:ea typeface="Arial"/>
                <a:cs typeface="Arial"/>
                <a:sym typeface="Arial"/>
              </a:rPr>
              <a:t>Kim, Seoung Kyun, et al. “Measuring Ethereum Network Peers.” </a:t>
            </a:r>
            <a:r>
              <a:rPr i="1" lang="en" sz="3915">
                <a:latin typeface="Arial"/>
                <a:ea typeface="Arial"/>
                <a:cs typeface="Arial"/>
                <a:sym typeface="Arial"/>
              </a:rPr>
              <a:t>ACM Digital Library</a:t>
            </a:r>
            <a:r>
              <a:rPr lang="en" sz="3915">
                <a:latin typeface="Arial"/>
                <a:ea typeface="Arial"/>
                <a:cs typeface="Arial"/>
                <a:sym typeface="Arial"/>
              </a:rPr>
              <a:t>, ACM , 2 Nov. 2018, https://dl.acm.org/doi/pdf/10.1145/3278532.3278542. </a:t>
            </a:r>
            <a:endParaRPr sz="3915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915">
                <a:latin typeface="Arial"/>
                <a:ea typeface="Arial"/>
                <a:cs typeface="Arial"/>
                <a:sym typeface="Arial"/>
              </a:rPr>
              <a:t>Kasireddy, Preethi. </a:t>
            </a:r>
            <a:r>
              <a:rPr i="1" lang="en" sz="3915">
                <a:latin typeface="Arial"/>
                <a:ea typeface="Arial"/>
                <a:cs typeface="Arial"/>
                <a:sym typeface="Arial"/>
              </a:rPr>
              <a:t>How Does Ethereum Work, Anyway?</a:t>
            </a:r>
            <a:r>
              <a:rPr lang="en" sz="3915">
                <a:latin typeface="Arial"/>
                <a:ea typeface="Arial"/>
                <a:cs typeface="Arial"/>
                <a:sym typeface="Arial"/>
              </a:rPr>
              <a:t> 10 Jan. 2017, http://www.easygoing.pflog.eu/32_blockchain_P2P/ethereum_blockchain.pdf. </a:t>
            </a:r>
            <a:endParaRPr sz="3915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915">
                <a:latin typeface="Arial"/>
                <a:ea typeface="Arial"/>
                <a:cs typeface="Arial"/>
                <a:sym typeface="Arial"/>
              </a:rPr>
              <a:t>Casino, Fran, et al. “A Systematic Literature Review of Blockchain-Based Applications: Current Status, Classification and Open Issues.” </a:t>
            </a:r>
            <a:r>
              <a:rPr i="1" lang="en" sz="3915">
                <a:latin typeface="Arial"/>
                <a:ea typeface="Arial"/>
                <a:cs typeface="Arial"/>
                <a:sym typeface="Arial"/>
              </a:rPr>
              <a:t>Telematics and Informatics</a:t>
            </a:r>
            <a:r>
              <a:rPr lang="en" sz="3915">
                <a:latin typeface="Arial"/>
                <a:ea typeface="Arial"/>
                <a:cs typeface="Arial"/>
                <a:sym typeface="Arial"/>
              </a:rPr>
              <a:t>, Pergamon, 22 Nov. 2018, https://www.sciencedirect.com/science/article/pii/S0736585318306324. </a:t>
            </a:r>
            <a:endParaRPr sz="3915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915">
                <a:latin typeface="Arial"/>
                <a:ea typeface="Arial"/>
                <a:cs typeface="Arial"/>
                <a:sym typeface="Arial"/>
              </a:rPr>
              <a:t>Tredinnick, Luke. “Cryptocurrencies and the Blockchain - Luke Tredinnick, 2019.” </a:t>
            </a:r>
            <a:r>
              <a:rPr i="1" lang="en" sz="3915">
                <a:latin typeface="Arial"/>
                <a:ea typeface="Arial"/>
                <a:cs typeface="Arial"/>
                <a:sym typeface="Arial"/>
              </a:rPr>
              <a:t>SAGE Journals</a:t>
            </a:r>
            <a:r>
              <a:rPr lang="en" sz="3915">
                <a:latin typeface="Arial"/>
                <a:ea typeface="Arial"/>
                <a:cs typeface="Arial"/>
                <a:sym typeface="Arial"/>
              </a:rPr>
              <a:t>, SAGE Journals, 19 Mar. 2019, https://journals.sagepub.com/doi/full/10.1177/0266382119836314. </a:t>
            </a:r>
            <a:endParaRPr sz="3915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NFTS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Nyan Cat Gif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Jack Dorsey’s First </a:t>
            </a:r>
            <a:r>
              <a:rPr lang="en" sz="1700"/>
              <a:t>ever</a:t>
            </a:r>
            <a:r>
              <a:rPr lang="en" sz="1700"/>
              <a:t> Tweet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NBA video clips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Cryptokitties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Pokemon like trading cards but with cats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RTFKT’s digital sneakers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Bored Ape Avatars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Lazy Lion Avatars  </a:t>
            </a:r>
            <a:endParaRPr sz="1700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750" y="142150"/>
            <a:ext cx="2522875" cy="25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7400" y="3913950"/>
            <a:ext cx="4628850" cy="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/>
        </p:nvSpPr>
        <p:spPr>
          <a:xfrm>
            <a:off x="6502675" y="2830850"/>
            <a:ext cx="2274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Lazy Lions and Bored Apes are “dressup” like avatars similar to Picrew that NFT users use as icons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/>
              <a:t>Ethereum</a:t>
            </a:r>
            <a:r>
              <a:rPr lang="en"/>
              <a:t>?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1672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 form of cryptocurrency 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Similar to bitcoin or dogecoin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It is run through a blockchain that also supports NFTs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This way it can store extra information that make them work differently 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1 ETH (ethereum) = $4,142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Work on a system called “proof of work”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It's</a:t>
            </a:r>
            <a:r>
              <a:rPr lang="en" sz="1700"/>
              <a:t> incredibly energy hungry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Due to the high </a:t>
            </a:r>
            <a:r>
              <a:rPr lang="en" sz="1700"/>
              <a:t>energy</a:t>
            </a:r>
            <a:r>
              <a:rPr lang="en" sz="1700"/>
              <a:t> it comes with a “gas fee”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For security  purposes, it forces users to complete complex puzzles using incredibly energy guzzling machines to keep everything secure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“Blockchain” anyways?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 distributed databases that is shared among the </a:t>
            </a:r>
            <a:r>
              <a:rPr lang="en" sz="1700"/>
              <a:t>nodes of a computer network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They store their information in “blocks” when one block is filled with information they close and link to the previous block forming a chain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Each block is given a exact time stamp when its added to the chain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This is how the information is relayed to others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overall goal of the blockchain is to allow digital information to be recorded and distributed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But not edited!!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“Blockchain” anyways? cont.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052550" y="1428550"/>
            <a:ext cx="7038900" cy="31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Blockchains are a </a:t>
            </a:r>
            <a:r>
              <a:rPr lang="en" sz="1600"/>
              <a:t>distributed</a:t>
            </a:r>
            <a:r>
              <a:rPr lang="en" sz="1600"/>
              <a:t> network, </a:t>
            </a:r>
            <a:r>
              <a:rPr lang="en" sz="1600"/>
              <a:t>meaning</a:t>
            </a:r>
            <a:r>
              <a:rPr lang="en" sz="1600"/>
              <a:t> the data </a:t>
            </a:r>
            <a:r>
              <a:rPr lang="en" sz="1600"/>
              <a:t>that's</a:t>
            </a:r>
            <a:r>
              <a:rPr lang="en" sz="1600"/>
              <a:t> held can be spread out among multiple network notes at many different locations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This creates security and also fidelity within the system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If one set of nodes is attacked in one location, another location will have the same set of information on their nodes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Because you can’t edit the information once it's in the blockchain its perfect for documenting transactions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Bitcoin, NFTs and smart contracts all use blockchain due to these two main reasons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what is  an Ethereum Blockchain?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791075" y="14086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transaction based system that uses blockchain technology as its base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millions of transactions that </a:t>
            </a:r>
            <a:r>
              <a:rPr lang="en" sz="1800"/>
              <a:t>Ethereum</a:t>
            </a:r>
            <a:r>
              <a:rPr lang="en" sz="1800"/>
              <a:t> has are put into “blocks” 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 block contains a series of transactions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Tied together with the previous block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a block to go within the chain it must be considered “valid”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To become valid it must go through a validation process known as “mining”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what is  an Ethereum Blockchain? cont.</a:t>
            </a:r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791075" y="14086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Mining is where the miner provides a mathematical “proof” faster than anyone else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This process is the “proof of work” system that was discussed earlier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puzzles are the systems way of having the miner provide the mathematical proof 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Once it is is proven then the miner receives a digital token called an “Ether”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ether token  is what is used to then purchase NFTs </a:t>
            </a:r>
            <a:endParaRPr sz="1800"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600" y="1141900"/>
            <a:ext cx="1545549" cy="154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1148575" y="449463"/>
            <a:ext cx="4829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</a:t>
            </a:r>
            <a:r>
              <a:rPr lang="en"/>
              <a:t> Blockchain: Accounts</a:t>
            </a:r>
            <a:endParaRPr/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503150" y="16284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order for someone to make a transaction they need to have an account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 account stores how much </a:t>
            </a:r>
            <a:r>
              <a:rPr lang="en" sz="1900"/>
              <a:t>ethereum</a:t>
            </a:r>
            <a:r>
              <a:rPr lang="en" sz="1900"/>
              <a:t> a user has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There are two types of accounts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Contract Accounts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Controlled by </a:t>
            </a:r>
            <a:r>
              <a:rPr lang="en" sz="1700"/>
              <a:t>their</a:t>
            </a:r>
            <a:r>
              <a:rPr lang="en" sz="1700"/>
              <a:t> contracted code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Externally owned Accounts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Controlled by private keys 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Have no code associated with them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475" y="320850"/>
            <a:ext cx="3000925" cy="13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